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svg" ContentType="image/svg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6" r:id="rId9"/>
    <p:sldId id="262" r:id="rId10"/>
    <p:sldId id="264" r:id="rId11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87" d="100"/>
          <a:sy n="87" d="100"/>
        </p:scale>
        <p:origin x="-13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svg"/><Relationship Id="rId5" Type="http://schemas.openxmlformats.org/officeDocument/2006/relationships/image" Target="../media/image5.png"/><Relationship Id="rId6" Type="http://schemas.openxmlformats.org/officeDocument/2006/relationships/image" Target="../media/image8.svg"/><Relationship Id="rId7" Type="http://schemas.openxmlformats.org/officeDocument/2006/relationships/image" Target="../media/image6.png"/><Relationship Id="rId8" Type="http://schemas.openxmlformats.org/officeDocument/2006/relationships/image" Target="../media/image10.svg"/><Relationship Id="rId9" Type="http://schemas.openxmlformats.org/officeDocument/2006/relationships/image" Target="../media/image7.png"/><Relationship Id="rId10" Type="http://schemas.openxmlformats.org/officeDocument/2006/relationships/image" Target="../media/image12.svg"/><Relationship Id="rId1" Type="http://schemas.openxmlformats.org/officeDocument/2006/relationships/image" Target="../media/image3.png"/><Relationship Id="rId2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svg"/><Relationship Id="rId5" Type="http://schemas.openxmlformats.org/officeDocument/2006/relationships/image" Target="../media/image5.png"/><Relationship Id="rId6" Type="http://schemas.openxmlformats.org/officeDocument/2006/relationships/image" Target="../media/image8.svg"/><Relationship Id="rId7" Type="http://schemas.openxmlformats.org/officeDocument/2006/relationships/image" Target="../media/image6.png"/><Relationship Id="rId8" Type="http://schemas.openxmlformats.org/officeDocument/2006/relationships/image" Target="../media/image10.svg"/><Relationship Id="rId9" Type="http://schemas.openxmlformats.org/officeDocument/2006/relationships/image" Target="../media/image7.png"/><Relationship Id="rId10" Type="http://schemas.openxmlformats.org/officeDocument/2006/relationships/image" Target="../media/image12.svg"/><Relationship Id="rId1" Type="http://schemas.openxmlformats.org/officeDocument/2006/relationships/image" Target="../media/image3.png"/><Relationship Id="rId2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9B143F-95D8-4D57-AFA5-71DDF41E321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0E067DF-3417-4ACD-B29C-63EFFD72A599}">
      <dgm:prSet/>
      <dgm:spPr/>
      <dgm:t>
        <a:bodyPr/>
        <a:lstStyle/>
        <a:p>
          <a:pPr>
            <a:lnSpc>
              <a:spcPct val="100000"/>
            </a:lnSpc>
          </a:pPr>
          <a:r>
            <a:rPr lang="pt-PT" dirty="0"/>
            <a:t>Acessibilidade em ciência</a:t>
          </a:r>
          <a:endParaRPr lang="en-US" dirty="0"/>
        </a:p>
      </dgm:t>
    </dgm:pt>
    <dgm:pt modelId="{076D7422-D4E3-483F-BD31-1B5578FC77FA}" type="parTrans" cxnId="{0CFFD569-0795-47E1-B267-406042004D63}">
      <dgm:prSet/>
      <dgm:spPr/>
      <dgm:t>
        <a:bodyPr/>
        <a:lstStyle/>
        <a:p>
          <a:endParaRPr lang="en-US"/>
        </a:p>
      </dgm:t>
    </dgm:pt>
    <dgm:pt modelId="{2745D1FA-8258-43C9-985C-ED8812D4C39D}" type="sibTrans" cxnId="{0CFFD569-0795-47E1-B267-406042004D63}">
      <dgm:prSet/>
      <dgm:spPr/>
      <dgm:t>
        <a:bodyPr/>
        <a:lstStyle/>
        <a:p>
          <a:endParaRPr lang="en-US"/>
        </a:p>
      </dgm:t>
    </dgm:pt>
    <dgm:pt modelId="{857B1DED-58F3-4088-9A3F-35064009C4A8}">
      <dgm:prSet/>
      <dgm:spPr/>
      <dgm:t>
        <a:bodyPr/>
        <a:lstStyle/>
        <a:p>
          <a:pPr>
            <a:lnSpc>
              <a:spcPct val="100000"/>
            </a:lnSpc>
          </a:pPr>
          <a:r>
            <a:rPr lang="pt-PT" dirty="0"/>
            <a:t>Estudo de caso</a:t>
          </a:r>
          <a:endParaRPr lang="en-US" dirty="0"/>
        </a:p>
      </dgm:t>
    </dgm:pt>
    <dgm:pt modelId="{F1E464CB-90AF-4848-B8B0-AECBDDDD16F3}" type="parTrans" cxnId="{BDD244D0-F5C4-4D76-B5A9-95B1C1D11E80}">
      <dgm:prSet/>
      <dgm:spPr/>
      <dgm:t>
        <a:bodyPr/>
        <a:lstStyle/>
        <a:p>
          <a:endParaRPr lang="en-US"/>
        </a:p>
      </dgm:t>
    </dgm:pt>
    <dgm:pt modelId="{08E51C89-EDD4-414B-AA6B-04EF90BC249E}" type="sibTrans" cxnId="{BDD244D0-F5C4-4D76-B5A9-95B1C1D11E80}">
      <dgm:prSet/>
      <dgm:spPr/>
      <dgm:t>
        <a:bodyPr/>
        <a:lstStyle/>
        <a:p>
          <a:endParaRPr lang="en-US"/>
        </a:p>
      </dgm:t>
    </dgm:pt>
    <dgm:pt modelId="{A947C3FD-C5A9-48DB-B4BE-B193431B8285}">
      <dgm:prSet/>
      <dgm:spPr/>
      <dgm:t>
        <a:bodyPr/>
        <a:lstStyle/>
        <a:p>
          <a:pPr>
            <a:lnSpc>
              <a:spcPct val="100000"/>
            </a:lnSpc>
          </a:pPr>
          <a:r>
            <a:rPr lang="pt-PT" i="0" dirty="0"/>
            <a:t>Metodologia</a:t>
          </a:r>
          <a:endParaRPr lang="en-US" i="0" dirty="0"/>
        </a:p>
      </dgm:t>
    </dgm:pt>
    <dgm:pt modelId="{E2D450C5-01C3-42D9-97CC-AB075733FF02}" type="parTrans" cxnId="{DAA7FAE7-1B07-4F64-986D-89482A7C39F6}">
      <dgm:prSet/>
      <dgm:spPr/>
      <dgm:t>
        <a:bodyPr/>
        <a:lstStyle/>
        <a:p>
          <a:endParaRPr lang="en-US"/>
        </a:p>
      </dgm:t>
    </dgm:pt>
    <dgm:pt modelId="{64E59595-B6C1-4F06-8E03-B5A8D49AC1C7}" type="sibTrans" cxnId="{DAA7FAE7-1B07-4F64-986D-89482A7C39F6}">
      <dgm:prSet/>
      <dgm:spPr/>
      <dgm:t>
        <a:bodyPr/>
        <a:lstStyle/>
        <a:p>
          <a:endParaRPr lang="en-US"/>
        </a:p>
      </dgm:t>
    </dgm:pt>
    <dgm:pt modelId="{B27F3C3A-4C28-48E8-877D-EB017069205C}">
      <dgm:prSet/>
      <dgm:spPr/>
      <dgm:t>
        <a:bodyPr/>
        <a:lstStyle/>
        <a:p>
          <a:pPr>
            <a:lnSpc>
              <a:spcPct val="100000"/>
            </a:lnSpc>
          </a:pPr>
          <a:r>
            <a:rPr lang="pt-PT"/>
            <a:t>Discussão de resultados</a:t>
          </a:r>
          <a:endParaRPr lang="en-US"/>
        </a:p>
      </dgm:t>
    </dgm:pt>
    <dgm:pt modelId="{2BA46BA9-A890-4AC2-A647-9C5D3290C519}" type="parTrans" cxnId="{CA90EB97-60A8-4D58-86F6-9AADFEDF7F38}">
      <dgm:prSet/>
      <dgm:spPr/>
      <dgm:t>
        <a:bodyPr/>
        <a:lstStyle/>
        <a:p>
          <a:endParaRPr lang="en-US"/>
        </a:p>
      </dgm:t>
    </dgm:pt>
    <dgm:pt modelId="{3F25EAF9-ECA1-4C43-B86C-205D99BBDF6B}" type="sibTrans" cxnId="{CA90EB97-60A8-4D58-86F6-9AADFEDF7F38}">
      <dgm:prSet/>
      <dgm:spPr/>
      <dgm:t>
        <a:bodyPr/>
        <a:lstStyle/>
        <a:p>
          <a:endParaRPr lang="en-US"/>
        </a:p>
      </dgm:t>
    </dgm:pt>
    <dgm:pt modelId="{C1852922-3926-407B-89CB-D7F8D4CA8544}">
      <dgm:prSet/>
      <dgm:spPr/>
      <dgm:t>
        <a:bodyPr/>
        <a:lstStyle/>
        <a:p>
          <a:pPr>
            <a:lnSpc>
              <a:spcPct val="100000"/>
            </a:lnSpc>
          </a:pPr>
          <a:r>
            <a:rPr lang="pt-PT"/>
            <a:t>Considerações finais</a:t>
          </a:r>
          <a:endParaRPr lang="en-US"/>
        </a:p>
      </dgm:t>
    </dgm:pt>
    <dgm:pt modelId="{07572AEE-3D0B-41B1-9514-2A247CA3412B}" type="parTrans" cxnId="{F3F9DEF7-F93E-4A0F-B41B-B4F30650EA45}">
      <dgm:prSet/>
      <dgm:spPr/>
      <dgm:t>
        <a:bodyPr/>
        <a:lstStyle/>
        <a:p>
          <a:endParaRPr lang="en-US"/>
        </a:p>
      </dgm:t>
    </dgm:pt>
    <dgm:pt modelId="{D4008A72-4D9A-4014-A952-04F88275B5FF}" type="sibTrans" cxnId="{F3F9DEF7-F93E-4A0F-B41B-B4F30650EA45}">
      <dgm:prSet/>
      <dgm:spPr/>
      <dgm:t>
        <a:bodyPr/>
        <a:lstStyle/>
        <a:p>
          <a:endParaRPr lang="en-US"/>
        </a:p>
      </dgm:t>
    </dgm:pt>
    <dgm:pt modelId="{EB2EE6F2-8916-435F-9208-E7BC795D6629}" type="pres">
      <dgm:prSet presAssocID="{849B143F-95D8-4D57-AFA5-71DDF41E321B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1F03F8E-FF8B-4A3E-A816-40C7B5C76310}" type="pres">
      <dgm:prSet presAssocID="{30E067DF-3417-4ACD-B29C-63EFFD72A599}" presName="compNode" presStyleCnt="0"/>
      <dgm:spPr/>
    </dgm:pt>
    <dgm:pt modelId="{9CB416B3-9E6B-4147-AD70-376233E89AC6}" type="pres">
      <dgm:prSet presAssocID="{30E067DF-3417-4ACD-B29C-63EFFD72A599}" presName="bgRect" presStyleLbl="bgShp" presStyleIdx="0" presStyleCnt="5"/>
      <dgm:spPr/>
    </dgm:pt>
    <dgm:pt modelId="{4009945F-C785-48FC-B357-373540B40384}" type="pres">
      <dgm:prSet presAssocID="{30E067DF-3417-4ACD-B29C-63EFFD72A59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C512D4EB-4CEB-4099-A6F3-5CB47D72FBEC}" type="pres">
      <dgm:prSet presAssocID="{30E067DF-3417-4ACD-B29C-63EFFD72A599}" presName="spaceRect" presStyleCnt="0"/>
      <dgm:spPr/>
    </dgm:pt>
    <dgm:pt modelId="{BAC85A02-843D-4694-A15E-932A806015F4}" type="pres">
      <dgm:prSet presAssocID="{30E067DF-3417-4ACD-B29C-63EFFD72A599}" presName="parTx" presStyleLbl="revTx" presStyleIdx="0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D46A7DE-6272-427F-A1DE-F04E084E22A0}" type="pres">
      <dgm:prSet presAssocID="{2745D1FA-8258-43C9-985C-ED8812D4C39D}" presName="sibTrans" presStyleCnt="0"/>
      <dgm:spPr/>
    </dgm:pt>
    <dgm:pt modelId="{62EDD773-95D9-482C-98AB-D12855F850FE}" type="pres">
      <dgm:prSet presAssocID="{857B1DED-58F3-4088-9A3F-35064009C4A8}" presName="compNode" presStyleCnt="0"/>
      <dgm:spPr/>
    </dgm:pt>
    <dgm:pt modelId="{E6031109-E05C-4CAB-9688-F1414E41E993}" type="pres">
      <dgm:prSet presAssocID="{857B1DED-58F3-4088-9A3F-35064009C4A8}" presName="bgRect" presStyleLbl="bgShp" presStyleIdx="1" presStyleCnt="5"/>
      <dgm:spPr/>
    </dgm:pt>
    <dgm:pt modelId="{81ACE82E-74F4-4036-AB15-DB40EAF725CF}" type="pres">
      <dgm:prSet presAssocID="{857B1DED-58F3-4088-9A3F-35064009C4A8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6A29EFF4-B0E4-407F-B03C-4F08FEB27255}" type="pres">
      <dgm:prSet presAssocID="{857B1DED-58F3-4088-9A3F-35064009C4A8}" presName="spaceRect" presStyleCnt="0"/>
      <dgm:spPr/>
    </dgm:pt>
    <dgm:pt modelId="{C81B4FE5-6A6C-49E0-A397-6A2B5E7A70CB}" type="pres">
      <dgm:prSet presAssocID="{857B1DED-58F3-4088-9A3F-35064009C4A8}" presName="parTx" presStyleLbl="revTx" presStyleIdx="1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7C6C9CE-8DEA-44DD-8EA6-AE8F80FF1CEB}" type="pres">
      <dgm:prSet presAssocID="{08E51C89-EDD4-414B-AA6B-04EF90BC249E}" presName="sibTrans" presStyleCnt="0"/>
      <dgm:spPr/>
    </dgm:pt>
    <dgm:pt modelId="{F7424C19-0828-4924-BE44-7AA4A4A42EA7}" type="pres">
      <dgm:prSet presAssocID="{A947C3FD-C5A9-48DB-B4BE-B193431B8285}" presName="compNode" presStyleCnt="0"/>
      <dgm:spPr/>
    </dgm:pt>
    <dgm:pt modelId="{A0153AFE-CC34-4994-BE9F-8D1025756617}" type="pres">
      <dgm:prSet presAssocID="{A947C3FD-C5A9-48DB-B4BE-B193431B8285}" presName="bgRect" presStyleLbl="bgShp" presStyleIdx="2" presStyleCnt="5"/>
      <dgm:spPr/>
    </dgm:pt>
    <dgm:pt modelId="{08E8C060-9430-46BD-A40B-0ACFC884D5A8}" type="pres">
      <dgm:prSet presAssocID="{A947C3FD-C5A9-48DB-B4BE-B193431B8285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5F38E298-77B3-400A-95EA-55A3BF65AD9D}" type="pres">
      <dgm:prSet presAssocID="{A947C3FD-C5A9-48DB-B4BE-B193431B8285}" presName="spaceRect" presStyleCnt="0"/>
      <dgm:spPr/>
    </dgm:pt>
    <dgm:pt modelId="{B997926C-188B-42C7-BF60-90A1C0BA813A}" type="pres">
      <dgm:prSet presAssocID="{A947C3FD-C5A9-48DB-B4BE-B193431B8285}" presName="parTx" presStyleLbl="revTx" presStyleIdx="2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4A5DE4B5-1C93-4359-BC90-BB9C7C8019A4}" type="pres">
      <dgm:prSet presAssocID="{64E59595-B6C1-4F06-8E03-B5A8D49AC1C7}" presName="sibTrans" presStyleCnt="0"/>
      <dgm:spPr/>
    </dgm:pt>
    <dgm:pt modelId="{1E47AA1C-8C86-4E1D-851F-70BFFC0B0FFC}" type="pres">
      <dgm:prSet presAssocID="{B27F3C3A-4C28-48E8-877D-EB017069205C}" presName="compNode" presStyleCnt="0"/>
      <dgm:spPr/>
    </dgm:pt>
    <dgm:pt modelId="{022268A1-42B4-4584-B198-829E0CCC0923}" type="pres">
      <dgm:prSet presAssocID="{B27F3C3A-4C28-48E8-877D-EB017069205C}" presName="bgRect" presStyleLbl="bgShp" presStyleIdx="3" presStyleCnt="5"/>
      <dgm:spPr/>
    </dgm:pt>
    <dgm:pt modelId="{2F7783A4-8B3A-4C16-BBCB-56403FCBD8C1}" type="pres">
      <dgm:prSet presAssocID="{B27F3C3A-4C28-48E8-877D-EB017069205C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69EA774F-8DE5-4AB5-B585-93C694CA5721}" type="pres">
      <dgm:prSet presAssocID="{B27F3C3A-4C28-48E8-877D-EB017069205C}" presName="spaceRect" presStyleCnt="0"/>
      <dgm:spPr/>
    </dgm:pt>
    <dgm:pt modelId="{837B7CB3-7A70-4CE8-9606-605BF645157E}" type="pres">
      <dgm:prSet presAssocID="{B27F3C3A-4C28-48E8-877D-EB017069205C}" presName="parTx" presStyleLbl="revTx" presStyleIdx="3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2110A9D-6A91-4A5C-A8BA-77577B007896}" type="pres">
      <dgm:prSet presAssocID="{3F25EAF9-ECA1-4C43-B86C-205D99BBDF6B}" presName="sibTrans" presStyleCnt="0"/>
      <dgm:spPr/>
    </dgm:pt>
    <dgm:pt modelId="{B808C2EC-DEF6-4678-A3D6-A1EF5A7A5AAD}" type="pres">
      <dgm:prSet presAssocID="{C1852922-3926-407B-89CB-D7F8D4CA8544}" presName="compNode" presStyleCnt="0"/>
      <dgm:spPr/>
    </dgm:pt>
    <dgm:pt modelId="{CEFCF170-4B43-43B8-BDA8-64ACA4E4ED5F}" type="pres">
      <dgm:prSet presAssocID="{C1852922-3926-407B-89CB-D7F8D4CA8544}" presName="bgRect" presStyleLbl="bgShp" presStyleIdx="4" presStyleCnt="5"/>
      <dgm:spPr/>
    </dgm:pt>
    <dgm:pt modelId="{656168EC-C169-4D8F-A7EC-541FBED3244F}" type="pres">
      <dgm:prSet presAssocID="{C1852922-3926-407B-89CB-D7F8D4CA8544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ophy"/>
        </a:ext>
      </dgm:extLst>
    </dgm:pt>
    <dgm:pt modelId="{8E5CEF05-3B1B-425C-B4DF-2CE02CF55A23}" type="pres">
      <dgm:prSet presAssocID="{C1852922-3926-407B-89CB-D7F8D4CA8544}" presName="spaceRect" presStyleCnt="0"/>
      <dgm:spPr/>
    </dgm:pt>
    <dgm:pt modelId="{01D2DF12-6D4A-4A00-9DE8-23DA9865D9B9}" type="pres">
      <dgm:prSet presAssocID="{C1852922-3926-407B-89CB-D7F8D4CA8544}" presName="parTx" presStyleLbl="revTx" presStyleIdx="4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0CFFD569-0795-47E1-B267-406042004D63}" srcId="{849B143F-95D8-4D57-AFA5-71DDF41E321B}" destId="{30E067DF-3417-4ACD-B29C-63EFFD72A599}" srcOrd="0" destOrd="0" parTransId="{076D7422-D4E3-483F-BD31-1B5578FC77FA}" sibTransId="{2745D1FA-8258-43C9-985C-ED8812D4C39D}"/>
    <dgm:cxn modelId="{BDD244D0-F5C4-4D76-B5A9-95B1C1D11E80}" srcId="{849B143F-95D8-4D57-AFA5-71DDF41E321B}" destId="{857B1DED-58F3-4088-9A3F-35064009C4A8}" srcOrd="1" destOrd="0" parTransId="{F1E464CB-90AF-4848-B8B0-AECBDDDD16F3}" sibTransId="{08E51C89-EDD4-414B-AA6B-04EF90BC249E}"/>
    <dgm:cxn modelId="{E6CE857F-4B1A-4310-9957-4284A16FBBCF}" type="presOf" srcId="{857B1DED-58F3-4088-9A3F-35064009C4A8}" destId="{C81B4FE5-6A6C-49E0-A397-6A2B5E7A70CB}" srcOrd="0" destOrd="0" presId="urn:microsoft.com/office/officeart/2018/2/layout/IconVerticalSolidList"/>
    <dgm:cxn modelId="{9BA81919-3CDC-42C4-AA2E-BB7506F03AB7}" type="presOf" srcId="{B27F3C3A-4C28-48E8-877D-EB017069205C}" destId="{837B7CB3-7A70-4CE8-9606-605BF645157E}" srcOrd="0" destOrd="0" presId="urn:microsoft.com/office/officeart/2018/2/layout/IconVerticalSolidList"/>
    <dgm:cxn modelId="{F3F9DEF7-F93E-4A0F-B41B-B4F30650EA45}" srcId="{849B143F-95D8-4D57-AFA5-71DDF41E321B}" destId="{C1852922-3926-407B-89CB-D7F8D4CA8544}" srcOrd="4" destOrd="0" parTransId="{07572AEE-3D0B-41B1-9514-2A247CA3412B}" sibTransId="{D4008A72-4D9A-4014-A952-04F88275B5FF}"/>
    <dgm:cxn modelId="{CA90EB97-60A8-4D58-86F6-9AADFEDF7F38}" srcId="{849B143F-95D8-4D57-AFA5-71DDF41E321B}" destId="{B27F3C3A-4C28-48E8-877D-EB017069205C}" srcOrd="3" destOrd="0" parTransId="{2BA46BA9-A890-4AC2-A647-9C5D3290C519}" sibTransId="{3F25EAF9-ECA1-4C43-B86C-205D99BBDF6B}"/>
    <dgm:cxn modelId="{7FA75D7F-45E5-488E-B150-EA622E03C11E}" type="presOf" srcId="{30E067DF-3417-4ACD-B29C-63EFFD72A599}" destId="{BAC85A02-843D-4694-A15E-932A806015F4}" srcOrd="0" destOrd="0" presId="urn:microsoft.com/office/officeart/2018/2/layout/IconVerticalSolidList"/>
    <dgm:cxn modelId="{E7295297-CDEC-4F69-9580-6D723306D5DB}" type="presOf" srcId="{A947C3FD-C5A9-48DB-B4BE-B193431B8285}" destId="{B997926C-188B-42C7-BF60-90A1C0BA813A}" srcOrd="0" destOrd="0" presId="urn:microsoft.com/office/officeart/2018/2/layout/IconVerticalSolidList"/>
    <dgm:cxn modelId="{288281D8-227B-4AA8-9D2D-5ABB1658F8D2}" type="presOf" srcId="{C1852922-3926-407B-89CB-D7F8D4CA8544}" destId="{01D2DF12-6D4A-4A00-9DE8-23DA9865D9B9}" srcOrd="0" destOrd="0" presId="urn:microsoft.com/office/officeart/2018/2/layout/IconVerticalSolidList"/>
    <dgm:cxn modelId="{DAA7FAE7-1B07-4F64-986D-89482A7C39F6}" srcId="{849B143F-95D8-4D57-AFA5-71DDF41E321B}" destId="{A947C3FD-C5A9-48DB-B4BE-B193431B8285}" srcOrd="2" destOrd="0" parTransId="{E2D450C5-01C3-42D9-97CC-AB075733FF02}" sibTransId="{64E59595-B6C1-4F06-8E03-B5A8D49AC1C7}"/>
    <dgm:cxn modelId="{0F3B3618-2906-4167-84C4-3EFA30D00508}" type="presOf" srcId="{849B143F-95D8-4D57-AFA5-71DDF41E321B}" destId="{EB2EE6F2-8916-435F-9208-E7BC795D6629}" srcOrd="0" destOrd="0" presId="urn:microsoft.com/office/officeart/2018/2/layout/IconVerticalSolidList"/>
    <dgm:cxn modelId="{5ABB8443-BE57-4CB1-9FBC-76CD33AF5994}" type="presParOf" srcId="{EB2EE6F2-8916-435F-9208-E7BC795D6629}" destId="{B1F03F8E-FF8B-4A3E-A816-40C7B5C76310}" srcOrd="0" destOrd="0" presId="urn:microsoft.com/office/officeart/2018/2/layout/IconVerticalSolidList"/>
    <dgm:cxn modelId="{CDB77814-FBA8-4162-94F4-210BB261B6CC}" type="presParOf" srcId="{B1F03F8E-FF8B-4A3E-A816-40C7B5C76310}" destId="{9CB416B3-9E6B-4147-AD70-376233E89AC6}" srcOrd="0" destOrd="0" presId="urn:microsoft.com/office/officeart/2018/2/layout/IconVerticalSolidList"/>
    <dgm:cxn modelId="{8D361A1A-5501-49F9-85CC-4107D1F1BA41}" type="presParOf" srcId="{B1F03F8E-FF8B-4A3E-A816-40C7B5C76310}" destId="{4009945F-C785-48FC-B357-373540B40384}" srcOrd="1" destOrd="0" presId="urn:microsoft.com/office/officeart/2018/2/layout/IconVerticalSolidList"/>
    <dgm:cxn modelId="{BEF6C80D-9D38-4711-8954-F2D53203FBD9}" type="presParOf" srcId="{B1F03F8E-FF8B-4A3E-A816-40C7B5C76310}" destId="{C512D4EB-4CEB-4099-A6F3-5CB47D72FBEC}" srcOrd="2" destOrd="0" presId="urn:microsoft.com/office/officeart/2018/2/layout/IconVerticalSolidList"/>
    <dgm:cxn modelId="{340C9E6A-1CCF-4642-BB09-81BB9A0FD54C}" type="presParOf" srcId="{B1F03F8E-FF8B-4A3E-A816-40C7B5C76310}" destId="{BAC85A02-843D-4694-A15E-932A806015F4}" srcOrd="3" destOrd="0" presId="urn:microsoft.com/office/officeart/2018/2/layout/IconVerticalSolidList"/>
    <dgm:cxn modelId="{C5A72D0A-2E87-4401-9910-1B4DD7283DBF}" type="presParOf" srcId="{EB2EE6F2-8916-435F-9208-E7BC795D6629}" destId="{FD46A7DE-6272-427F-A1DE-F04E084E22A0}" srcOrd="1" destOrd="0" presId="urn:microsoft.com/office/officeart/2018/2/layout/IconVerticalSolidList"/>
    <dgm:cxn modelId="{0AF0D219-086C-46B3-BBB4-9EE8982F14D0}" type="presParOf" srcId="{EB2EE6F2-8916-435F-9208-E7BC795D6629}" destId="{62EDD773-95D9-482C-98AB-D12855F850FE}" srcOrd="2" destOrd="0" presId="urn:microsoft.com/office/officeart/2018/2/layout/IconVerticalSolidList"/>
    <dgm:cxn modelId="{63185DBE-5BE3-4A21-B12B-2E28B1D3911E}" type="presParOf" srcId="{62EDD773-95D9-482C-98AB-D12855F850FE}" destId="{E6031109-E05C-4CAB-9688-F1414E41E993}" srcOrd="0" destOrd="0" presId="urn:microsoft.com/office/officeart/2018/2/layout/IconVerticalSolidList"/>
    <dgm:cxn modelId="{1D87B9B5-8BF3-419B-92AD-B7548546104A}" type="presParOf" srcId="{62EDD773-95D9-482C-98AB-D12855F850FE}" destId="{81ACE82E-74F4-4036-AB15-DB40EAF725CF}" srcOrd="1" destOrd="0" presId="urn:microsoft.com/office/officeart/2018/2/layout/IconVerticalSolidList"/>
    <dgm:cxn modelId="{F0BF8531-460B-40D5-BA3B-38D7F0721151}" type="presParOf" srcId="{62EDD773-95D9-482C-98AB-D12855F850FE}" destId="{6A29EFF4-B0E4-407F-B03C-4F08FEB27255}" srcOrd="2" destOrd="0" presId="urn:microsoft.com/office/officeart/2018/2/layout/IconVerticalSolidList"/>
    <dgm:cxn modelId="{F0C096D2-3A90-40BB-B894-2DAF8915FFFB}" type="presParOf" srcId="{62EDD773-95D9-482C-98AB-D12855F850FE}" destId="{C81B4FE5-6A6C-49E0-A397-6A2B5E7A70CB}" srcOrd="3" destOrd="0" presId="urn:microsoft.com/office/officeart/2018/2/layout/IconVerticalSolidList"/>
    <dgm:cxn modelId="{E220B696-C8F6-468C-8D61-C8647D83E6FA}" type="presParOf" srcId="{EB2EE6F2-8916-435F-9208-E7BC795D6629}" destId="{57C6C9CE-8DEA-44DD-8EA6-AE8F80FF1CEB}" srcOrd="3" destOrd="0" presId="urn:microsoft.com/office/officeart/2018/2/layout/IconVerticalSolidList"/>
    <dgm:cxn modelId="{7FF14A0E-0D1F-41BB-9611-6853EC1FBDA7}" type="presParOf" srcId="{EB2EE6F2-8916-435F-9208-E7BC795D6629}" destId="{F7424C19-0828-4924-BE44-7AA4A4A42EA7}" srcOrd="4" destOrd="0" presId="urn:microsoft.com/office/officeart/2018/2/layout/IconVerticalSolidList"/>
    <dgm:cxn modelId="{274E018F-DE1E-4D40-A600-FDFC3A91C8B1}" type="presParOf" srcId="{F7424C19-0828-4924-BE44-7AA4A4A42EA7}" destId="{A0153AFE-CC34-4994-BE9F-8D1025756617}" srcOrd="0" destOrd="0" presId="urn:microsoft.com/office/officeart/2018/2/layout/IconVerticalSolidList"/>
    <dgm:cxn modelId="{5383F469-30FD-4EA2-AFA1-3C4E47846330}" type="presParOf" srcId="{F7424C19-0828-4924-BE44-7AA4A4A42EA7}" destId="{08E8C060-9430-46BD-A40B-0ACFC884D5A8}" srcOrd="1" destOrd="0" presId="urn:microsoft.com/office/officeart/2018/2/layout/IconVerticalSolidList"/>
    <dgm:cxn modelId="{4E9A99B3-C5E3-4F24-A682-68DF9C383C22}" type="presParOf" srcId="{F7424C19-0828-4924-BE44-7AA4A4A42EA7}" destId="{5F38E298-77B3-400A-95EA-55A3BF65AD9D}" srcOrd="2" destOrd="0" presId="urn:microsoft.com/office/officeart/2018/2/layout/IconVerticalSolidList"/>
    <dgm:cxn modelId="{8F6906C9-A93E-42F5-85D5-E0DDAC39F7B9}" type="presParOf" srcId="{F7424C19-0828-4924-BE44-7AA4A4A42EA7}" destId="{B997926C-188B-42C7-BF60-90A1C0BA813A}" srcOrd="3" destOrd="0" presId="urn:microsoft.com/office/officeart/2018/2/layout/IconVerticalSolidList"/>
    <dgm:cxn modelId="{B5FE1F78-C1AC-44B9-B6E5-1C1DA61EC93F}" type="presParOf" srcId="{EB2EE6F2-8916-435F-9208-E7BC795D6629}" destId="{4A5DE4B5-1C93-4359-BC90-BB9C7C8019A4}" srcOrd="5" destOrd="0" presId="urn:microsoft.com/office/officeart/2018/2/layout/IconVerticalSolidList"/>
    <dgm:cxn modelId="{654ABE0F-D384-48E5-B13C-F4571E9E1489}" type="presParOf" srcId="{EB2EE6F2-8916-435F-9208-E7BC795D6629}" destId="{1E47AA1C-8C86-4E1D-851F-70BFFC0B0FFC}" srcOrd="6" destOrd="0" presId="urn:microsoft.com/office/officeart/2018/2/layout/IconVerticalSolidList"/>
    <dgm:cxn modelId="{AC1B15E4-D02E-45A4-8B31-2C791774807C}" type="presParOf" srcId="{1E47AA1C-8C86-4E1D-851F-70BFFC0B0FFC}" destId="{022268A1-42B4-4584-B198-829E0CCC0923}" srcOrd="0" destOrd="0" presId="urn:microsoft.com/office/officeart/2018/2/layout/IconVerticalSolidList"/>
    <dgm:cxn modelId="{9AC5A6CD-EF28-49F0-80B1-695D7742852B}" type="presParOf" srcId="{1E47AA1C-8C86-4E1D-851F-70BFFC0B0FFC}" destId="{2F7783A4-8B3A-4C16-BBCB-56403FCBD8C1}" srcOrd="1" destOrd="0" presId="urn:microsoft.com/office/officeart/2018/2/layout/IconVerticalSolidList"/>
    <dgm:cxn modelId="{5B00366B-D2D5-404E-99A9-4006774B9497}" type="presParOf" srcId="{1E47AA1C-8C86-4E1D-851F-70BFFC0B0FFC}" destId="{69EA774F-8DE5-4AB5-B585-93C694CA5721}" srcOrd="2" destOrd="0" presId="urn:microsoft.com/office/officeart/2018/2/layout/IconVerticalSolidList"/>
    <dgm:cxn modelId="{41EE6E97-6B8A-410E-96B1-536F3748AEE3}" type="presParOf" srcId="{1E47AA1C-8C86-4E1D-851F-70BFFC0B0FFC}" destId="{837B7CB3-7A70-4CE8-9606-605BF645157E}" srcOrd="3" destOrd="0" presId="urn:microsoft.com/office/officeart/2018/2/layout/IconVerticalSolidList"/>
    <dgm:cxn modelId="{E2C20A7F-6E54-45D3-87E4-82A424CF4A86}" type="presParOf" srcId="{EB2EE6F2-8916-435F-9208-E7BC795D6629}" destId="{52110A9D-6A91-4A5C-A8BA-77577B007896}" srcOrd="7" destOrd="0" presId="urn:microsoft.com/office/officeart/2018/2/layout/IconVerticalSolidList"/>
    <dgm:cxn modelId="{1461B830-B6DC-4CCB-A024-D6F289696C21}" type="presParOf" srcId="{EB2EE6F2-8916-435F-9208-E7BC795D6629}" destId="{B808C2EC-DEF6-4678-A3D6-A1EF5A7A5AAD}" srcOrd="8" destOrd="0" presId="urn:microsoft.com/office/officeart/2018/2/layout/IconVerticalSolidList"/>
    <dgm:cxn modelId="{910D6D5D-F213-4E47-9600-35182FE0D529}" type="presParOf" srcId="{B808C2EC-DEF6-4678-A3D6-A1EF5A7A5AAD}" destId="{CEFCF170-4B43-43B8-BDA8-64ACA4E4ED5F}" srcOrd="0" destOrd="0" presId="urn:microsoft.com/office/officeart/2018/2/layout/IconVerticalSolidList"/>
    <dgm:cxn modelId="{593DA91C-300A-4F93-86D2-6CD8AF604D9A}" type="presParOf" srcId="{B808C2EC-DEF6-4678-A3D6-A1EF5A7A5AAD}" destId="{656168EC-C169-4D8F-A7EC-541FBED3244F}" srcOrd="1" destOrd="0" presId="urn:microsoft.com/office/officeart/2018/2/layout/IconVerticalSolidList"/>
    <dgm:cxn modelId="{A151A647-52C7-4F2F-9699-CC8138CFA93B}" type="presParOf" srcId="{B808C2EC-DEF6-4678-A3D6-A1EF5A7A5AAD}" destId="{8E5CEF05-3B1B-425C-B4DF-2CE02CF55A23}" srcOrd="2" destOrd="0" presId="urn:microsoft.com/office/officeart/2018/2/layout/IconVerticalSolidList"/>
    <dgm:cxn modelId="{A070D45C-AE18-495C-AF87-E84CD5369DD4}" type="presParOf" srcId="{B808C2EC-DEF6-4678-A3D6-A1EF5A7A5AAD}" destId="{01D2DF12-6D4A-4A00-9DE8-23DA9865D9B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B416B3-9E6B-4147-AD70-376233E89AC6}">
      <dsp:nvSpPr>
        <dsp:cNvPr id="0" name=""/>
        <dsp:cNvSpPr/>
      </dsp:nvSpPr>
      <dsp:spPr>
        <a:xfrm>
          <a:off x="0" y="4366"/>
          <a:ext cx="6245265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09945F-C785-48FC-B357-373540B40384}">
      <dsp:nvSpPr>
        <dsp:cNvPr id="0" name=""/>
        <dsp:cNvSpPr/>
      </dsp:nvSpPr>
      <dsp:spPr>
        <a:xfrm>
          <a:off x="281355" y="213639"/>
          <a:ext cx="511556" cy="5115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C85A02-843D-4694-A15E-932A806015F4}">
      <dsp:nvSpPr>
        <dsp:cNvPr id="0" name=""/>
        <dsp:cNvSpPr/>
      </dsp:nvSpPr>
      <dsp:spPr>
        <a:xfrm>
          <a:off x="1074268" y="4366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lvl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/>
            <a:t>Acessibilidade em ciência</a:t>
          </a:r>
          <a:endParaRPr lang="en-US" sz="1900" kern="1200" dirty="0"/>
        </a:p>
      </dsp:txBody>
      <dsp:txXfrm>
        <a:off x="1074268" y="4366"/>
        <a:ext cx="5170996" cy="930102"/>
      </dsp:txXfrm>
    </dsp:sp>
    <dsp:sp modelId="{E6031109-E05C-4CAB-9688-F1414E41E993}">
      <dsp:nvSpPr>
        <dsp:cNvPr id="0" name=""/>
        <dsp:cNvSpPr/>
      </dsp:nvSpPr>
      <dsp:spPr>
        <a:xfrm>
          <a:off x="0" y="1166994"/>
          <a:ext cx="6245265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ACE82E-74F4-4036-AB15-DB40EAF725CF}">
      <dsp:nvSpPr>
        <dsp:cNvPr id="0" name=""/>
        <dsp:cNvSpPr/>
      </dsp:nvSpPr>
      <dsp:spPr>
        <a:xfrm>
          <a:off x="281355" y="1376267"/>
          <a:ext cx="511556" cy="5115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1B4FE5-6A6C-49E0-A397-6A2B5E7A70CB}">
      <dsp:nvSpPr>
        <dsp:cNvPr id="0" name=""/>
        <dsp:cNvSpPr/>
      </dsp:nvSpPr>
      <dsp:spPr>
        <a:xfrm>
          <a:off x="1074268" y="1166994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lvl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/>
            <a:t>Estudo de caso</a:t>
          </a:r>
          <a:endParaRPr lang="en-US" sz="1900" kern="1200" dirty="0"/>
        </a:p>
      </dsp:txBody>
      <dsp:txXfrm>
        <a:off x="1074268" y="1166994"/>
        <a:ext cx="5170996" cy="930102"/>
      </dsp:txXfrm>
    </dsp:sp>
    <dsp:sp modelId="{A0153AFE-CC34-4994-BE9F-8D1025756617}">
      <dsp:nvSpPr>
        <dsp:cNvPr id="0" name=""/>
        <dsp:cNvSpPr/>
      </dsp:nvSpPr>
      <dsp:spPr>
        <a:xfrm>
          <a:off x="0" y="2329622"/>
          <a:ext cx="6245265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E8C060-9430-46BD-A40B-0ACFC884D5A8}">
      <dsp:nvSpPr>
        <dsp:cNvPr id="0" name=""/>
        <dsp:cNvSpPr/>
      </dsp:nvSpPr>
      <dsp:spPr>
        <a:xfrm>
          <a:off x="281355" y="2538895"/>
          <a:ext cx="511556" cy="5115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97926C-188B-42C7-BF60-90A1C0BA813A}">
      <dsp:nvSpPr>
        <dsp:cNvPr id="0" name=""/>
        <dsp:cNvSpPr/>
      </dsp:nvSpPr>
      <dsp:spPr>
        <a:xfrm>
          <a:off x="1074268" y="2329622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lvl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t-PT" sz="1900" i="0" kern="1200" dirty="0"/>
            <a:t>Metodologia</a:t>
          </a:r>
          <a:endParaRPr lang="en-US" sz="1900" i="0" kern="1200" dirty="0"/>
        </a:p>
      </dsp:txBody>
      <dsp:txXfrm>
        <a:off x="1074268" y="2329622"/>
        <a:ext cx="5170996" cy="930102"/>
      </dsp:txXfrm>
    </dsp:sp>
    <dsp:sp modelId="{022268A1-42B4-4584-B198-829E0CCC0923}">
      <dsp:nvSpPr>
        <dsp:cNvPr id="0" name=""/>
        <dsp:cNvSpPr/>
      </dsp:nvSpPr>
      <dsp:spPr>
        <a:xfrm>
          <a:off x="0" y="3492250"/>
          <a:ext cx="6245265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7783A4-8B3A-4C16-BBCB-56403FCBD8C1}">
      <dsp:nvSpPr>
        <dsp:cNvPr id="0" name=""/>
        <dsp:cNvSpPr/>
      </dsp:nvSpPr>
      <dsp:spPr>
        <a:xfrm>
          <a:off x="281355" y="3701523"/>
          <a:ext cx="511556" cy="51155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7B7CB3-7A70-4CE8-9606-605BF645157E}">
      <dsp:nvSpPr>
        <dsp:cNvPr id="0" name=""/>
        <dsp:cNvSpPr/>
      </dsp:nvSpPr>
      <dsp:spPr>
        <a:xfrm>
          <a:off x="1074268" y="3492250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lvl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/>
            <a:t>Discussão de resultados</a:t>
          </a:r>
          <a:endParaRPr lang="en-US" sz="1900" kern="1200"/>
        </a:p>
      </dsp:txBody>
      <dsp:txXfrm>
        <a:off x="1074268" y="3492250"/>
        <a:ext cx="5170996" cy="930102"/>
      </dsp:txXfrm>
    </dsp:sp>
    <dsp:sp modelId="{CEFCF170-4B43-43B8-BDA8-64ACA4E4ED5F}">
      <dsp:nvSpPr>
        <dsp:cNvPr id="0" name=""/>
        <dsp:cNvSpPr/>
      </dsp:nvSpPr>
      <dsp:spPr>
        <a:xfrm>
          <a:off x="0" y="4654878"/>
          <a:ext cx="6245265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6168EC-C169-4D8F-A7EC-541FBED3244F}">
      <dsp:nvSpPr>
        <dsp:cNvPr id="0" name=""/>
        <dsp:cNvSpPr/>
      </dsp:nvSpPr>
      <dsp:spPr>
        <a:xfrm>
          <a:off x="281355" y="4864151"/>
          <a:ext cx="511556" cy="51155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D2DF12-6D4A-4A00-9DE8-23DA9865D9B9}">
      <dsp:nvSpPr>
        <dsp:cNvPr id="0" name=""/>
        <dsp:cNvSpPr/>
      </dsp:nvSpPr>
      <dsp:spPr>
        <a:xfrm>
          <a:off x="1074268" y="4654878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lvl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/>
            <a:t>Considerações finais</a:t>
          </a:r>
          <a:endParaRPr lang="en-US" sz="1900" kern="1200"/>
        </a:p>
      </dsp:txBody>
      <dsp:txXfrm>
        <a:off x="1074268" y="4654878"/>
        <a:ext cx="5170996" cy="930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A1B3C4-4796-F835-90DC-38361972F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pt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11C605-DFF9-EF1C-B777-1D9A124DDF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EDA179D-F3EE-37DD-EC72-B0D2691E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D3704-6A63-4CD8-9D7A-A0A59A9C24A4}" type="datetimeFigureOut">
              <a:rPr lang="pt-PT" smtClean="0"/>
              <a:t>08/05/24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97819B3-716A-2D16-EFB4-605C430E6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F6359B6-365A-969F-AC04-D72A33058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43E6C-7F34-4CF7-AB7F-DB8BC2E43ED0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0206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93F335-A124-F862-23FF-BEC1EDD27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501A7E8-4760-46D6-A2EF-59DD8FB2E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3ECBDDA-B0A8-5BA0-39F8-5BAEF0B67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D3704-6A63-4CD8-9D7A-A0A59A9C24A4}" type="datetimeFigureOut">
              <a:rPr lang="pt-PT" smtClean="0"/>
              <a:t>08/05/24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094FD94-9C30-2350-F482-47AF9A7E4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70A985-78BA-1B7E-77EA-79241B5B0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43E6C-7F34-4CF7-AB7F-DB8BC2E43ED0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55650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DB5B84F-444F-3B08-CBAA-91353813C8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7A5D599-C9B6-691D-9E64-3B3C6F0E58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D760EA0-77E3-2566-AF2E-DEE16F05D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D3704-6A63-4CD8-9D7A-A0A59A9C24A4}" type="datetimeFigureOut">
              <a:rPr lang="pt-PT" smtClean="0"/>
              <a:t>08/05/24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F2D676-BEE2-4AEA-1D5D-1B2B8A58B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7A1BC1B-5C13-EFA3-6045-FDC9C10B0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43E6C-7F34-4CF7-AB7F-DB8BC2E43ED0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45747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A925FB-8447-70AF-32BC-5914EED80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454D41-0436-C276-FC8F-1A98084A67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A1D000-24F8-79F9-D1AF-BD1513E76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D3704-6A63-4CD8-9D7A-A0A59A9C24A4}" type="datetimeFigureOut">
              <a:rPr lang="pt-PT" smtClean="0"/>
              <a:t>08/05/24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CC3A36D-8C3B-AD6F-B0FC-A71E7F451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0387F5D-325F-6D0F-A380-3873ABDDF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43E6C-7F34-4CF7-AB7F-DB8BC2E43ED0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3400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CC2DF1-3ABF-D405-C7D7-774C5A012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05515B3-3AA1-0CE3-2CB4-36F5C7D21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669E32-BCB7-9E15-F6F3-364EAFDC0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D3704-6A63-4CD8-9D7A-A0A59A9C24A4}" type="datetimeFigureOut">
              <a:rPr lang="pt-PT" smtClean="0"/>
              <a:t>08/05/24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F13470-9E9B-B754-A865-2B1C14F09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86CFAD3-2D9C-11E8-3D57-790FA47FC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43E6C-7F34-4CF7-AB7F-DB8BC2E43ED0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96000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DD10A6-E85A-DDCB-DFCE-29AA5E57D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DC2E9F-88F6-B17E-8BDE-AD2BDD1EE0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t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CAAB621-F673-E2FE-77B9-45DD33713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t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002A3F8-B3C7-EA6B-E5CE-2A8ABC611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D3704-6A63-4CD8-9D7A-A0A59A9C24A4}" type="datetimeFigureOut">
              <a:rPr lang="pt-PT" smtClean="0"/>
              <a:t>08/05/24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D74929A-1E48-6704-C18E-73952A132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7D803C7-007B-E793-D4F6-FA4E99A02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43E6C-7F34-4CF7-AB7F-DB8BC2E43ED0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90469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218593-AB38-FB16-161C-A2003497C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42F0075-9E7E-2979-1927-19A756458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6439776-D482-13FE-E8EA-B055C7D7D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t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B59FC92-06EA-630C-1D19-332C50DE5E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6ACC6BB-03DE-E293-40A5-AE81DF7D2E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t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1F4CE9C-9B9A-0530-03A1-596EF88DC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D3704-6A63-4CD8-9D7A-A0A59A9C24A4}" type="datetimeFigureOut">
              <a:rPr lang="pt-PT" smtClean="0"/>
              <a:t>08/05/24</a:t>
            </a:fld>
            <a:endParaRPr lang="pt-P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42A4A51-1CCE-5578-3EFF-29ACD57D8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B68D273-0B48-2072-6C53-38610D222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43E6C-7F34-4CF7-AB7F-DB8BC2E43ED0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6609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54766C-072A-AC47-3573-E87239A97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pt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54EC4AB-DBD9-4502-8A5D-6928285B3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D3704-6A63-4CD8-9D7A-A0A59A9C24A4}" type="datetimeFigureOut">
              <a:rPr lang="pt-PT" smtClean="0"/>
              <a:t>08/05/24</a:t>
            </a:fld>
            <a:endParaRPr lang="pt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38D9D5F-62B9-E61F-8DA3-C56023840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75DE151-CF74-4457-E1E3-454186F53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43E6C-7F34-4CF7-AB7F-DB8BC2E43ED0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1730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BB4B2EA-CE00-7EAD-8544-62BBAF972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D3704-6A63-4CD8-9D7A-A0A59A9C24A4}" type="datetimeFigureOut">
              <a:rPr lang="pt-PT" smtClean="0"/>
              <a:t>08/05/24</a:t>
            </a:fld>
            <a:endParaRPr lang="pt-P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D1F4587-C458-B97E-D01B-C2A550E6A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1B98F3F-7CE7-EAC1-C28E-9BC48ABB4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43E6C-7F34-4CF7-AB7F-DB8BC2E43ED0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7702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79B3DE-C5F7-ED6B-2EBC-425BBB68E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393E1D-8A37-02EA-75B5-4215267C2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7EC4C6C-A6C7-5EDA-4EBE-4125423F0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BBEDDFE-158D-9616-89B0-E3563CB70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D3704-6A63-4CD8-9D7A-A0A59A9C24A4}" type="datetimeFigureOut">
              <a:rPr lang="pt-PT" smtClean="0"/>
              <a:t>08/05/24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CB9E04E-78EC-D1E0-64C5-1B1C70B4F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ECC5699-697A-3777-CB37-A86CC171D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43E6C-7F34-4CF7-AB7F-DB8BC2E43ED0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70665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2A87A5-8283-BA67-771E-871EF66CB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pt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8F73DA5-DFA7-6426-0C73-5C0836691A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2913D48-7A7B-4A00-7AE8-E1C59E713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83FBFFD-B9F9-A3A7-95E9-0A3F4FDA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D3704-6A63-4CD8-9D7A-A0A59A9C24A4}" type="datetimeFigureOut">
              <a:rPr lang="pt-PT" smtClean="0"/>
              <a:t>08/05/24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74E886E-E940-A70D-93EE-1A4938FBD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C66E0EA-1E47-3A7A-B965-BDC0167EA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43E6C-7F34-4CF7-AB7F-DB8BC2E43ED0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336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2A7181B-637F-F02F-A49A-58250DE1F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B6A513A-D455-F38C-FAB0-C8638630C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A881F60-0AEC-3920-642E-786EFD64A3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4D3704-6A63-4CD8-9D7A-A0A59A9C24A4}" type="datetimeFigureOut">
              <a:rPr lang="pt-PT" smtClean="0"/>
              <a:t>08/05/24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122DF18-5CEF-91F5-B19D-CA84DCBF91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B32123B-75AB-5089-C083-39A87C13F2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843E6C-7F34-4CF7-AB7F-DB8BC2E43ED0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4056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joanaguiar@ipb.pt" TargetMode="External"/><Relationship Id="rId3" Type="http://schemas.openxmlformats.org/officeDocument/2006/relationships/hyperlink" Target="mailto:claudiam@ipb.p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E18F6E8B-15ED-43C7-94BA-91549A651C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B72092-EE08-DEA3-4D2C-9BBB0672D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3023754"/>
            <a:ext cx="4900144" cy="2736965"/>
          </a:xfrm>
        </p:spPr>
        <p:txBody>
          <a:bodyPr anchor="t">
            <a:normAutofit/>
          </a:bodyPr>
          <a:lstStyle/>
          <a:p>
            <a:pPr algn="l"/>
            <a:r>
              <a:rPr lang="pt-PT" sz="3800" dirty="0">
                <a:highlight>
                  <a:srgbClr val="FEFEFE"/>
                </a:highlight>
                <a:latin typeface="Nunito" pitchFamily="2" charset="0"/>
              </a:rPr>
              <a:t>Uma ciência mais acessível: um estudo exploratório em revistas científicas</a:t>
            </a:r>
            <a:endParaRPr lang="pt-PT" sz="3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CC51DE-4E6E-40DD-181B-AA3E388CA7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3809" y="1016076"/>
            <a:ext cx="4900143" cy="1709849"/>
          </a:xfrm>
        </p:spPr>
        <p:txBody>
          <a:bodyPr anchor="b">
            <a:normAutofit/>
          </a:bodyPr>
          <a:lstStyle/>
          <a:p>
            <a:pPr algn="l"/>
            <a:r>
              <a:rPr lang="pt-PT" sz="2000"/>
              <a:t>Joana Aguiar, IPB &amp; </a:t>
            </a:r>
            <a:r>
              <a:rPr lang="pt-PT" sz="2000" smtClean="0"/>
              <a:t>CIEB, CEHUM-UM</a:t>
            </a:r>
            <a:endParaRPr lang="pt-PT" sz="2000"/>
          </a:p>
          <a:p>
            <a:pPr algn="l"/>
            <a:r>
              <a:rPr lang="pt-PT" sz="2000" dirty="0"/>
              <a:t>Cláudia Martins, IPB &amp; CIEB, CLLC-UA, CEAUL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032D8612-31EB-44CF-A1D0-14FD4C7054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304803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F19A4A0F-1B59-4DB0-9764-D10936E987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F399A70F-F8CD-4992-9EF5-6CF15472E7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48F4FEDC-6D80-458C-A665-075D9B9500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B81933D1-5615-42C7-9C0B-4EB7105CCE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B089A89A-1E9C-4761-9DFF-53C275FBF8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58000" y="257770"/>
            <a:ext cx="4837176" cy="297996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ue text with white text&#10;&#10;Description automatically generated">
            <a:extLst>
              <a:ext uri="{FF2B5EF4-FFF2-40B4-BE49-F238E27FC236}">
                <a16:creationId xmlns:a16="http://schemas.microsoft.com/office/drawing/2014/main" xmlns="" id="{407EA0F4-5FBF-95F4-AFDC-E53972BC3A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4162" y="649378"/>
            <a:ext cx="4324849" cy="2196746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19C9EAEA-39D0-4B0E-A0EB-51E7B26740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58000" y="3462252"/>
            <a:ext cx="4837176" cy="297996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background with purple text&#10;&#10;Description automatically generated">
            <a:extLst>
              <a:ext uri="{FF2B5EF4-FFF2-40B4-BE49-F238E27FC236}">
                <a16:creationId xmlns:a16="http://schemas.microsoft.com/office/drawing/2014/main" xmlns="" id="{69F6A800-08B5-29A8-DA37-9C02A7931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162" y="4541373"/>
            <a:ext cx="4324849" cy="821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85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9839627F-F942-A3DB-EC3D-3B89DDEC66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/>
              <a:t>Muito obrigada!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4765D98-5039-0281-B12B-C65C962978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>
                <a:hlinkClick r:id="rId2"/>
              </a:rPr>
              <a:t>joanaguiar@ipb.pt</a:t>
            </a:r>
            <a:endParaRPr lang="pt-PT" dirty="0"/>
          </a:p>
          <a:p>
            <a:endParaRPr lang="pt-PT" dirty="0"/>
          </a:p>
          <a:p>
            <a:r>
              <a:rPr lang="pt-PT" dirty="0">
                <a:hlinkClick r:id="rId3"/>
              </a:rPr>
              <a:t>claudiam@ipb.pt</a:t>
            </a:r>
            <a:r>
              <a:rPr lang="pt-P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6797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xmlns="" id="{2659FDB4-FCBE-4A89-B46D-43D4FA5446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C294C3-65F8-F600-F485-B8415B5FA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pt-PT" sz="8000" dirty="0"/>
              <a:t>Sumário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C8F51B3F-8331-4E4A-AE96-D47B1006EE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xmlns="" id="{163058B0-CEE8-8B89-30D7-B5226F5D4A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2806813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1470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5D8AB5-C0CA-78E9-AD87-E41FBC9BC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138036"/>
            <a:ext cx="4085665" cy="1402470"/>
          </a:xfrm>
        </p:spPr>
        <p:txBody>
          <a:bodyPr anchor="t">
            <a:normAutofit/>
          </a:bodyPr>
          <a:lstStyle/>
          <a:p>
            <a:r>
              <a:rPr lang="pt-PT" sz="3200" dirty="0"/>
              <a:t>Acessibilidade em ciência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1503BFE4-729B-D9D0-C17B-501E6AF112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00F38D-BC79-A555-AF98-69661847E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551176"/>
            <a:ext cx="4085665" cy="3591207"/>
          </a:xfrm>
        </p:spPr>
        <p:txBody>
          <a:bodyPr>
            <a:normAutofit/>
          </a:bodyPr>
          <a:lstStyle/>
          <a:p>
            <a:r>
              <a:rPr lang="en-US" sz="2000" dirty="0" err="1"/>
              <a:t>Acessibilidade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produção</a:t>
            </a:r>
            <a:r>
              <a:rPr lang="en-US" sz="2000" dirty="0"/>
              <a:t> e </a:t>
            </a:r>
            <a:r>
              <a:rPr lang="en-US" sz="2000" dirty="0" err="1"/>
              <a:t>disseminação</a:t>
            </a:r>
            <a:r>
              <a:rPr lang="en-US" sz="2000" dirty="0"/>
              <a:t> de </a:t>
            </a:r>
            <a:r>
              <a:rPr lang="en-US" sz="2000" dirty="0" err="1"/>
              <a:t>ciência</a:t>
            </a:r>
            <a:r>
              <a:rPr lang="en-US" sz="2000" dirty="0"/>
              <a:t> </a:t>
            </a:r>
            <a:r>
              <a:rPr lang="en-US" sz="2000" dirty="0" err="1"/>
              <a:t>por</a:t>
            </a:r>
            <a:r>
              <a:rPr lang="en-US" sz="2000" dirty="0"/>
              <a:t> </a:t>
            </a:r>
            <a:r>
              <a:rPr lang="en-US" sz="2000" dirty="0" err="1"/>
              <a:t>meio</a:t>
            </a:r>
            <a:r>
              <a:rPr lang="en-US" sz="2000" dirty="0"/>
              <a:t> do </a:t>
            </a:r>
            <a:r>
              <a:rPr lang="en-US" sz="2000" i="1" dirty="0"/>
              <a:t>open access</a:t>
            </a:r>
          </a:p>
          <a:p>
            <a:r>
              <a:rPr lang="en-US" sz="2000" dirty="0" err="1"/>
              <a:t>Ciência</a:t>
            </a:r>
            <a:r>
              <a:rPr lang="en-US" sz="2000" dirty="0"/>
              <a:t> </a:t>
            </a:r>
            <a:r>
              <a:rPr lang="en-US" sz="2000" dirty="0" err="1"/>
              <a:t>cidadã</a:t>
            </a:r>
            <a:endParaRPr lang="en-US" sz="2000" dirty="0"/>
          </a:p>
          <a:p>
            <a:r>
              <a:rPr lang="en-US" sz="2000" dirty="0" err="1"/>
              <a:t>Ciência</a:t>
            </a:r>
            <a:r>
              <a:rPr lang="en-US" sz="2000" dirty="0"/>
              <a:t> e </a:t>
            </a:r>
            <a:r>
              <a:rPr lang="en-US" sz="2000" dirty="0" err="1"/>
              <a:t>investigação</a:t>
            </a:r>
            <a:r>
              <a:rPr lang="en-US" sz="2000" dirty="0"/>
              <a:t> </a:t>
            </a:r>
            <a:r>
              <a:rPr lang="en-US" sz="2000" dirty="0" err="1"/>
              <a:t>participativas</a:t>
            </a:r>
            <a:r>
              <a:rPr lang="en-US" sz="2000" dirty="0"/>
              <a:t> e </a:t>
            </a:r>
            <a:r>
              <a:rPr lang="en-US" sz="2000" dirty="0" err="1"/>
              <a:t>cocriativas</a:t>
            </a:r>
            <a:endParaRPr lang="en-US" sz="2000" dirty="0"/>
          </a:p>
          <a:p>
            <a:r>
              <a:rPr lang="en-US" sz="2000" dirty="0" err="1"/>
              <a:t>Comunicação</a:t>
            </a:r>
            <a:r>
              <a:rPr lang="en-US" sz="2000" dirty="0"/>
              <a:t> da/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ciência</a:t>
            </a:r>
            <a:endParaRPr lang="en-US" sz="2000" dirty="0"/>
          </a:p>
          <a:p>
            <a:r>
              <a:rPr lang="en-US" sz="2000" dirty="0" err="1"/>
              <a:t>Pontapé</a:t>
            </a:r>
            <a:r>
              <a:rPr lang="en-US" sz="2000" dirty="0"/>
              <a:t> de </a:t>
            </a:r>
            <a:r>
              <a:rPr lang="en-US" sz="2000" dirty="0" err="1"/>
              <a:t>saída</a:t>
            </a:r>
            <a:r>
              <a:rPr lang="en-US" sz="2000" dirty="0"/>
              <a:t>:</a:t>
            </a:r>
          </a:p>
          <a:p>
            <a:pPr lvl="1"/>
            <a:r>
              <a:rPr lang="en-US" sz="1600" dirty="0"/>
              <a:t>Como é a </a:t>
            </a:r>
            <a:r>
              <a:rPr lang="en-US" sz="1600" dirty="0" err="1"/>
              <a:t>acessibilidade</a:t>
            </a:r>
            <a:r>
              <a:rPr lang="en-US" sz="1600" dirty="0"/>
              <a:t> </a:t>
            </a:r>
            <a:r>
              <a:rPr lang="en-US" sz="1600" dirty="0" err="1"/>
              <a:t>integrada</a:t>
            </a:r>
            <a:r>
              <a:rPr lang="en-US" sz="1600" dirty="0"/>
              <a:t> </a:t>
            </a:r>
            <a:r>
              <a:rPr lang="en-US" sz="1600" dirty="0" err="1"/>
              <a:t>nas</a:t>
            </a:r>
            <a:r>
              <a:rPr lang="en-US" sz="1600" dirty="0"/>
              <a:t> </a:t>
            </a:r>
            <a:r>
              <a:rPr lang="en-US" sz="1600" dirty="0" err="1"/>
              <a:t>revistas</a:t>
            </a:r>
            <a:r>
              <a:rPr lang="en-US" sz="1600" dirty="0"/>
              <a:t> </a:t>
            </a:r>
            <a:r>
              <a:rPr lang="en-US" sz="1600" dirty="0" err="1"/>
              <a:t>científicas</a:t>
            </a:r>
            <a:r>
              <a:rPr lang="en-US" sz="1600" dirty="0"/>
              <a:t>?</a:t>
            </a:r>
          </a:p>
        </p:txBody>
      </p:sp>
      <p:pic>
        <p:nvPicPr>
          <p:cNvPr id="5" name="Picture 4" descr="Um modelo turbomolecular">
            <a:extLst>
              <a:ext uri="{FF2B5EF4-FFF2-40B4-BE49-F238E27FC236}">
                <a16:creationId xmlns:a16="http://schemas.microsoft.com/office/drawing/2014/main" xmlns="" id="{5DCB96E2-FD21-1CB0-8CF6-669F795A41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50" r="27584" b="-1"/>
          <a:stretch/>
        </p:blipFill>
        <p:spPr>
          <a:xfrm>
            <a:off x="5650992" y="10"/>
            <a:ext cx="6541008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527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xmlns="" id="{B6CDA21F-E7AF-4C75-8395-33F58D5B0E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A33BDE-FD74-525B-CD25-0CC69616D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pt-PT" sz="4800"/>
              <a:t>Estudo de caso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EDEEC982-26BC-68E9-DDC8-00F4A3A1A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360655"/>
            <a:ext cx="9941319" cy="3124658"/>
          </a:xfrm>
        </p:spPr>
        <p:txBody>
          <a:bodyPr anchor="ctr">
            <a:noAutofit/>
          </a:bodyPr>
          <a:lstStyle/>
          <a:p>
            <a:r>
              <a:rPr lang="pt-PT" sz="1800" dirty="0"/>
              <a:t>Estudo de caso exploratório e descritivo</a:t>
            </a:r>
          </a:p>
          <a:p>
            <a:r>
              <a:rPr lang="pt-PT" sz="1800" dirty="0"/>
              <a:t>Amostra intencional e não probabilística – revistas académicas das áreas científicas das autoras (consulta SCOPUS e SJR)</a:t>
            </a:r>
          </a:p>
          <a:p>
            <a:pPr lvl="1">
              <a:spcAft>
                <a:spcPts val="800"/>
              </a:spcAft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JAT: Journal of Audiovisual Translation</a:t>
            </a:r>
          </a:p>
          <a:p>
            <a:pPr lvl="1">
              <a:spcAft>
                <a:spcPts val="800"/>
              </a:spcAft>
            </a:pPr>
            <a:r>
              <a:rPr lang="en-GB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Jostrans</a:t>
            </a: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Journal of specialised translation</a:t>
            </a:r>
          </a:p>
          <a:p>
            <a:pPr lvl="1">
              <a:spcAft>
                <a:spcPts val="800"/>
              </a:spcAft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Language Variation and Change</a:t>
            </a:r>
          </a:p>
          <a:p>
            <a:pPr lvl="1">
              <a:spcAft>
                <a:spcPts val="800"/>
              </a:spcAft>
            </a:pPr>
            <a:r>
              <a:rPr lang="en-GB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Socialinguistica</a:t>
            </a: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European Journal of Sociolinguists</a:t>
            </a:r>
            <a:endParaRPr lang="pt-PT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>
              <a:spcAft>
                <a:spcPts val="800"/>
              </a:spcAft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International Journal of Speech and the Law</a:t>
            </a:r>
            <a:endParaRPr lang="pt-PT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>
              <a:spcAft>
                <a:spcPts val="800"/>
              </a:spcAft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Translation Studies</a:t>
            </a:r>
            <a:endParaRPr lang="pt-P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pt-PT" sz="1800" dirty="0"/>
          </a:p>
          <a:p>
            <a:endParaRPr lang="pt-PT" sz="1800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1904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B6CDA21F-E7AF-4C75-8395-33F58D5B0E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703770-A2BA-F899-3921-50274E72C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pt-PT" sz="4800"/>
              <a:t>Metodologia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91209AB-3B8D-C44E-A407-05A669E18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pt-PT" sz="2400" dirty="0"/>
              <a:t>Metodologia:</a:t>
            </a:r>
          </a:p>
          <a:p>
            <a:pPr lvl="1">
              <a:lnSpc>
                <a:spcPct val="110000"/>
              </a:lnSpc>
            </a:pPr>
            <a:r>
              <a:rPr lang="pt-PT" sz="2000" dirty="0"/>
              <a:t>Observação direta – análise das páginas das revistas e consulta de textos específicos (i.e. </a:t>
            </a:r>
            <a:r>
              <a:rPr lang="pt-PT" sz="2000" i="1" dirty="0" err="1"/>
              <a:t>About</a:t>
            </a:r>
            <a:r>
              <a:rPr lang="pt-PT" sz="2000" dirty="0"/>
              <a:t>/ </a:t>
            </a:r>
            <a:r>
              <a:rPr lang="pt-PT" sz="2000" i="1" dirty="0" err="1"/>
              <a:t>Aims</a:t>
            </a:r>
            <a:r>
              <a:rPr lang="pt-PT" sz="2000" i="1" dirty="0"/>
              <a:t> </a:t>
            </a:r>
            <a:r>
              <a:rPr lang="pt-PT" sz="2000" i="1" dirty="0" err="1"/>
              <a:t>and</a:t>
            </a:r>
            <a:r>
              <a:rPr lang="pt-PT" sz="2000" i="1" dirty="0"/>
              <a:t> Scope</a:t>
            </a:r>
            <a:r>
              <a:rPr lang="pt-PT" sz="2000" dirty="0"/>
              <a:t> e </a:t>
            </a:r>
            <a:r>
              <a:rPr lang="pt-PT" sz="2000" i="1" dirty="0" err="1"/>
              <a:t>Accessibility</a:t>
            </a:r>
            <a:r>
              <a:rPr lang="pt-PT" sz="2000" i="1" dirty="0"/>
              <a:t> </a:t>
            </a:r>
            <a:r>
              <a:rPr lang="pt-PT" sz="2000" i="1" dirty="0" err="1"/>
              <a:t>statements</a:t>
            </a:r>
            <a:r>
              <a:rPr lang="pt-PT" sz="2000" dirty="0"/>
              <a:t>) com base em </a:t>
            </a:r>
            <a:r>
              <a:rPr lang="pt-PT" sz="2000" i="1" dirty="0" err="1"/>
              <a:t>checklist</a:t>
            </a:r>
            <a:r>
              <a:rPr lang="pt-PT" sz="2000" dirty="0"/>
              <a:t> criada para este efeito</a:t>
            </a:r>
          </a:p>
          <a:p>
            <a:pPr lvl="2">
              <a:lnSpc>
                <a:spcPct val="110000"/>
              </a:lnSpc>
            </a:pPr>
            <a:r>
              <a:rPr lang="pt-PT" dirty="0"/>
              <a:t>Avaliação da legibilidade destes textos através de readable.com (índices)</a:t>
            </a:r>
          </a:p>
          <a:p>
            <a:pPr lvl="1">
              <a:lnSpc>
                <a:spcPct val="110000"/>
              </a:lnSpc>
            </a:pPr>
            <a:r>
              <a:rPr lang="pt-PT" sz="2000" dirty="0"/>
              <a:t>Contactos por email – clarificação de itens de análise (1 resposta em 6)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1979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4DA718D0-4865-4629-8134-44F68D41D5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65167ED7-6315-43AB-B1B6-C326D5FD8F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EF4D8839-FB03-487D-ACC8-8BFEDD4FE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0EF75023-9A3B-42FC-B704-61A8F7BEF41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CBC4F608-B4B8-48C3-9572-C0F061B1CD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299E51-704F-5A52-2D78-A7F0CEB16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2963" y="1238080"/>
            <a:ext cx="9849751" cy="1349671"/>
          </a:xfrm>
        </p:spPr>
        <p:txBody>
          <a:bodyPr anchor="b">
            <a:normAutofit/>
          </a:bodyPr>
          <a:lstStyle/>
          <a:p>
            <a:r>
              <a:rPr lang="pt-PT" sz="5400"/>
              <a:t>Metodologia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474A6AF-275C-6E0F-0A7E-6E7C5AAC1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9304" y="2902913"/>
            <a:ext cx="9849751" cy="303216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t-PT" sz="2000" dirty="0"/>
              <a:t>Proposta de </a:t>
            </a:r>
            <a:r>
              <a:rPr lang="pt-PT" sz="2000" i="1" dirty="0" err="1"/>
              <a:t>checklist</a:t>
            </a:r>
            <a:r>
              <a:rPr lang="pt-PT" sz="2000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pt-PT" sz="1700" dirty="0"/>
              <a:t>Acessibilidade digital (WCAG 2.1) – enfoque nas páginas</a:t>
            </a:r>
          </a:p>
          <a:p>
            <a:pPr lvl="1"/>
            <a:r>
              <a:rPr lang="pt-PT" sz="1700" dirty="0"/>
              <a:t>percetível (contraste, letra acessível, </a:t>
            </a:r>
            <a:r>
              <a:rPr lang="pt-PT" sz="1700" dirty="0" err="1"/>
              <a:t>Alt</a:t>
            </a:r>
            <a:r>
              <a:rPr lang="pt-PT" sz="1700" dirty="0"/>
              <a:t> </a:t>
            </a:r>
            <a:r>
              <a:rPr lang="pt-PT" sz="1700" dirty="0" err="1"/>
              <a:t>txt</a:t>
            </a:r>
            <a:r>
              <a:rPr lang="pt-PT" sz="1700" dirty="0"/>
              <a:t>, tamanho, audiodescrição, legendagem, linguagem fácil e simples, língua gestual), operável (navegação por teclado, flashes e animações, tempo para leitura), compreensível (abreviaturas, legibilidade, assistência), robusto (compatível com tecnologias </a:t>
            </a:r>
            <a:r>
              <a:rPr lang="pt-PT" sz="1700" dirty="0" err="1"/>
              <a:t>assistivas</a:t>
            </a:r>
            <a:r>
              <a:rPr lang="pt-PT" sz="1700" dirty="0"/>
              <a:t>), avaliação (automática, manual)</a:t>
            </a:r>
          </a:p>
          <a:p>
            <a:pPr marL="514350" indent="-514350">
              <a:buFont typeface="+mj-lt"/>
              <a:buAutoNum type="arabicPeriod"/>
            </a:pPr>
            <a:r>
              <a:rPr lang="pt-PT" sz="1700" dirty="0"/>
              <a:t>Acessibilidade comunicacional – enfoque nos artigos</a:t>
            </a:r>
          </a:p>
          <a:p>
            <a:pPr lvl="1"/>
            <a:r>
              <a:rPr lang="pt-PT" sz="1700" dirty="0"/>
              <a:t>resumos para leigos, texto-áudio, </a:t>
            </a:r>
            <a:r>
              <a:rPr lang="pt-PT" sz="1700" dirty="0" err="1"/>
              <a:t>vídeo-texto</a:t>
            </a:r>
            <a:r>
              <a:rPr lang="pt-PT" sz="1700" dirty="0"/>
              <a:t>, audiodescrição, legendagem, linguagem fácil, linguagem simples, língua gestual, consultores com diversidade funcional, declaração de acessibilidade</a:t>
            </a:r>
          </a:p>
        </p:txBody>
      </p:sp>
    </p:spTree>
    <p:extLst>
      <p:ext uri="{BB962C8B-B14F-4D97-AF65-F5344CB8AC3E}">
        <p14:creationId xmlns:p14="http://schemas.microsoft.com/office/powerpoint/2010/main" val="1606016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xmlns="" id="{56E9B3E6-E277-4D68-BA48-9CB43FFBD6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EDBB47-AC24-8C30-3B84-64C177D55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pt-PT" sz="4800"/>
              <a:t>Discussão de resultados 1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573A0FD9-A2B0-5483-67CD-4EE71FD895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00139"/>
              </p:ext>
            </p:extLst>
          </p:nvPr>
        </p:nvGraphicFramePr>
        <p:xfrm>
          <a:off x="1095595" y="1990277"/>
          <a:ext cx="7983715" cy="43513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5759">
                  <a:extLst>
                    <a:ext uri="{9D8B030D-6E8A-4147-A177-3AD203B41FA5}">
                      <a16:colId xmlns:a16="http://schemas.microsoft.com/office/drawing/2014/main" xmlns="" val="1643724751"/>
                    </a:ext>
                  </a:extLst>
                </a:gridCol>
                <a:gridCol w="1195759">
                  <a:extLst>
                    <a:ext uri="{9D8B030D-6E8A-4147-A177-3AD203B41FA5}">
                      <a16:colId xmlns:a16="http://schemas.microsoft.com/office/drawing/2014/main" xmlns="" val="3219303200"/>
                    </a:ext>
                  </a:extLst>
                </a:gridCol>
                <a:gridCol w="1195759">
                  <a:extLst>
                    <a:ext uri="{9D8B030D-6E8A-4147-A177-3AD203B41FA5}">
                      <a16:colId xmlns:a16="http://schemas.microsoft.com/office/drawing/2014/main" xmlns="" val="4048054592"/>
                    </a:ext>
                  </a:extLst>
                </a:gridCol>
                <a:gridCol w="890076">
                  <a:extLst>
                    <a:ext uri="{9D8B030D-6E8A-4147-A177-3AD203B41FA5}">
                      <a16:colId xmlns:a16="http://schemas.microsoft.com/office/drawing/2014/main" xmlns="" val="1746691663"/>
                    </a:ext>
                  </a:extLst>
                </a:gridCol>
                <a:gridCol w="917048">
                  <a:extLst>
                    <a:ext uri="{9D8B030D-6E8A-4147-A177-3AD203B41FA5}">
                      <a16:colId xmlns:a16="http://schemas.microsoft.com/office/drawing/2014/main" xmlns="" val="2477848372"/>
                    </a:ext>
                  </a:extLst>
                </a:gridCol>
                <a:gridCol w="917048">
                  <a:extLst>
                    <a:ext uri="{9D8B030D-6E8A-4147-A177-3AD203B41FA5}">
                      <a16:colId xmlns:a16="http://schemas.microsoft.com/office/drawing/2014/main" xmlns="" val="2498292496"/>
                    </a:ext>
                  </a:extLst>
                </a:gridCol>
                <a:gridCol w="557422">
                  <a:extLst>
                    <a:ext uri="{9D8B030D-6E8A-4147-A177-3AD203B41FA5}">
                      <a16:colId xmlns:a16="http://schemas.microsoft.com/office/drawing/2014/main" xmlns="" val="823636903"/>
                    </a:ext>
                  </a:extLst>
                </a:gridCol>
                <a:gridCol w="557422">
                  <a:extLst>
                    <a:ext uri="{9D8B030D-6E8A-4147-A177-3AD203B41FA5}">
                      <a16:colId xmlns:a16="http://schemas.microsoft.com/office/drawing/2014/main" xmlns="" val="1044847646"/>
                    </a:ext>
                  </a:extLst>
                </a:gridCol>
                <a:gridCol w="557422">
                  <a:extLst>
                    <a:ext uri="{9D8B030D-6E8A-4147-A177-3AD203B41FA5}">
                      <a16:colId xmlns:a16="http://schemas.microsoft.com/office/drawing/2014/main" xmlns="" val="3520626057"/>
                    </a:ext>
                  </a:extLst>
                </a:gridCol>
              </a:tblGrid>
              <a:tr h="579463">
                <a:tc>
                  <a:txBody>
                    <a:bodyPr/>
                    <a:lstStyle/>
                    <a:p>
                      <a:pPr algn="l" fontAlgn="ctr"/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u="none" strike="noStrike">
                          <a:effectLst/>
                        </a:rPr>
                        <a:t>Sociolinguistica: European Journal of Sociolinguistics</a:t>
                      </a:r>
                      <a:endParaRPr lang="pt-PT" sz="8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u="none" strike="noStrike">
                          <a:effectLst/>
                        </a:rPr>
                        <a:t>Language Variation and Change</a:t>
                      </a:r>
                      <a:endParaRPr lang="pt-PT" sz="8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The International Journal of Speech, Language and the Law</a:t>
                      </a:r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JAT: Journal of Audiovisual Translation</a:t>
                      </a:r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Jostrans: Journal of Specialised Translation</a:t>
                      </a:r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u="none" strike="noStrike">
                          <a:effectLst/>
                        </a:rPr>
                        <a:t>Translation Studies</a:t>
                      </a:r>
                      <a:endParaRPr lang="pt-PT" sz="8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671753477"/>
                  </a:ext>
                </a:extLst>
              </a:tr>
              <a:tr h="171693">
                <a:tc rowSpan="19"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Digital accessibility of the journal's website (based on https://www.w3.org/TR/WCAG21/) 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vert="vert270" anchor="ctr"/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perceivable</a:t>
                      </a:r>
                      <a:endParaRPr lang="pt-PT" sz="9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contrast background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180599837"/>
                  </a:ext>
                </a:extLst>
              </a:tr>
              <a:tr h="1706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accessible font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431032706"/>
                  </a:ext>
                </a:extLst>
              </a:tr>
              <a:tr h="1706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Alt text for graphics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89819536"/>
                  </a:ext>
                </a:extLst>
              </a:tr>
              <a:tr h="1706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resize text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No</a:t>
                      </a:r>
                      <a:endParaRPr lang="pt-PT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98658718"/>
                  </a:ext>
                </a:extLst>
              </a:tr>
              <a:tr h="1706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audiodescription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No</a:t>
                      </a:r>
                      <a:endParaRPr lang="pt-PT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919620330"/>
                  </a:ext>
                </a:extLst>
              </a:tr>
              <a:tr h="1706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subtitling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No</a:t>
                      </a:r>
                      <a:endParaRPr lang="pt-PT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352424724"/>
                  </a:ext>
                </a:extLst>
              </a:tr>
              <a:tr h="1706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easy language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No</a:t>
                      </a:r>
                      <a:endParaRPr lang="pt-PT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869452305"/>
                  </a:ext>
                </a:extLst>
              </a:tr>
              <a:tr h="1706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plain language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No</a:t>
                      </a:r>
                      <a:endParaRPr lang="pt-PT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984597091"/>
                  </a:ext>
                </a:extLst>
              </a:tr>
              <a:tr h="1706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sign language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No</a:t>
                      </a:r>
                      <a:endParaRPr lang="pt-PT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169705036"/>
                  </a:ext>
                </a:extLst>
              </a:tr>
              <a:tr h="1706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operable</a:t>
                      </a:r>
                      <a:endParaRPr lang="pt-PT" sz="9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keyboard accessible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543209214"/>
                  </a:ext>
                </a:extLst>
              </a:tr>
              <a:tr h="1706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flashes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No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No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No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No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No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 err="1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608454183"/>
                  </a:ext>
                </a:extLst>
              </a:tr>
              <a:tr h="1706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animation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No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No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No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No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No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045821932"/>
                  </a:ext>
                </a:extLst>
              </a:tr>
              <a:tr h="312803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enought time to read/ access content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 err="1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 err="1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 err="1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 err="1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 err="1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000807120"/>
                  </a:ext>
                </a:extLst>
              </a:tr>
              <a:tr h="1706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understandable</a:t>
                      </a:r>
                      <a:endParaRPr lang="pt-PT" sz="9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abbreviations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No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No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No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PT" sz="1000" u="none" strike="noStrike" kern="1200" dirty="0" err="1">
                          <a:solidFill>
                            <a:schemeClr val="dk1"/>
                          </a:solidFill>
                          <a:effectLst/>
                          <a:highlight>
                            <a:srgbClr val="C6EFCE"/>
                          </a:highlight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pt-PT" sz="1000" u="none" strike="noStrike" kern="1200" dirty="0">
                        <a:solidFill>
                          <a:schemeClr val="dk1"/>
                        </a:solidFill>
                        <a:effectLst/>
                        <a:highlight>
                          <a:srgbClr val="C6EFCE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No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Yes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012592294"/>
                  </a:ext>
                </a:extLst>
              </a:tr>
              <a:tr h="160962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readable grade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D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 dirty="0">
                          <a:effectLst/>
                        </a:rPr>
                        <a:t>E</a:t>
                      </a:r>
                      <a:endParaRPr lang="pt-PT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 dirty="0">
                          <a:effectLst/>
                        </a:rPr>
                        <a:t>D</a:t>
                      </a:r>
                      <a:endParaRPr lang="pt-PT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E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E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E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38089798"/>
                  </a:ext>
                </a:extLst>
              </a:tr>
              <a:tr h="42494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Flesch-Kincaid Grade Level (should be below 10)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13.9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18.0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 dirty="0">
                          <a:effectLst/>
                        </a:rPr>
                        <a:t>13.5</a:t>
                      </a:r>
                      <a:endParaRPr lang="pt-PT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19.0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15.5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16.2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304487043"/>
                  </a:ext>
                </a:extLst>
              </a:tr>
              <a:tr h="312803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robust</a:t>
                      </a:r>
                      <a:endParaRPr lang="pt-PT" sz="9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compatible with assistive technologies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744954832"/>
                  </a:ext>
                </a:extLst>
              </a:tr>
              <a:tr h="1706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assessment</a:t>
                      </a:r>
                      <a:endParaRPr lang="pt-PT" sz="9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automatic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not found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No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No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No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569321821"/>
                  </a:ext>
                </a:extLst>
              </a:tr>
              <a:tr h="1706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900" u="none" strike="noStrike">
                          <a:effectLst/>
                        </a:rPr>
                        <a:t>manual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0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900" u="none" strike="noStrike">
                          <a:effectLst/>
                        </a:rPr>
                        <a:t>not found</a:t>
                      </a:r>
                      <a:endParaRPr lang="pt-P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No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No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No</a:t>
                      </a:r>
                      <a:endParaRPr lang="pt-PT" sz="1000" b="0" i="0" u="none" strike="noStrike" dirty="0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184676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689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xmlns="" id="{56E9B3E6-E277-4D68-BA48-9CB43FFBD6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EDBB47-AC24-8C30-3B84-64C177D55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pt-PT" sz="4800" dirty="0"/>
              <a:t>Discussão de resultados 2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E559BE06-C224-DFEE-49C3-DEAD89DAC7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083622"/>
              </p:ext>
            </p:extLst>
          </p:nvPr>
        </p:nvGraphicFramePr>
        <p:xfrm>
          <a:off x="1043631" y="2367791"/>
          <a:ext cx="9448802" cy="39738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5192">
                  <a:extLst>
                    <a:ext uri="{9D8B030D-6E8A-4147-A177-3AD203B41FA5}">
                      <a16:colId xmlns:a16="http://schemas.microsoft.com/office/drawing/2014/main" xmlns="" val="1503104662"/>
                    </a:ext>
                  </a:extLst>
                </a:gridCol>
                <a:gridCol w="1415192">
                  <a:extLst>
                    <a:ext uri="{9D8B030D-6E8A-4147-A177-3AD203B41FA5}">
                      <a16:colId xmlns:a16="http://schemas.microsoft.com/office/drawing/2014/main" xmlns="" val="1607593899"/>
                    </a:ext>
                  </a:extLst>
                </a:gridCol>
                <a:gridCol w="1415192">
                  <a:extLst>
                    <a:ext uri="{9D8B030D-6E8A-4147-A177-3AD203B41FA5}">
                      <a16:colId xmlns:a16="http://schemas.microsoft.com/office/drawing/2014/main" xmlns="" val="124163821"/>
                    </a:ext>
                  </a:extLst>
                </a:gridCol>
                <a:gridCol w="1053414">
                  <a:extLst>
                    <a:ext uri="{9D8B030D-6E8A-4147-A177-3AD203B41FA5}">
                      <a16:colId xmlns:a16="http://schemas.microsoft.com/office/drawing/2014/main" xmlns="" val="3832872073"/>
                    </a:ext>
                  </a:extLst>
                </a:gridCol>
                <a:gridCol w="1085335">
                  <a:extLst>
                    <a:ext uri="{9D8B030D-6E8A-4147-A177-3AD203B41FA5}">
                      <a16:colId xmlns:a16="http://schemas.microsoft.com/office/drawing/2014/main" xmlns="" val="2195123459"/>
                    </a:ext>
                  </a:extLst>
                </a:gridCol>
                <a:gridCol w="1085335">
                  <a:extLst>
                    <a:ext uri="{9D8B030D-6E8A-4147-A177-3AD203B41FA5}">
                      <a16:colId xmlns:a16="http://schemas.microsoft.com/office/drawing/2014/main" xmlns="" val="2411644603"/>
                    </a:ext>
                  </a:extLst>
                </a:gridCol>
                <a:gridCol w="659714">
                  <a:extLst>
                    <a:ext uri="{9D8B030D-6E8A-4147-A177-3AD203B41FA5}">
                      <a16:colId xmlns:a16="http://schemas.microsoft.com/office/drawing/2014/main" xmlns="" val="4244982574"/>
                    </a:ext>
                  </a:extLst>
                </a:gridCol>
                <a:gridCol w="659714">
                  <a:extLst>
                    <a:ext uri="{9D8B030D-6E8A-4147-A177-3AD203B41FA5}">
                      <a16:colId xmlns:a16="http://schemas.microsoft.com/office/drawing/2014/main" xmlns="" val="2580810719"/>
                    </a:ext>
                  </a:extLst>
                </a:gridCol>
                <a:gridCol w="659714">
                  <a:extLst>
                    <a:ext uri="{9D8B030D-6E8A-4147-A177-3AD203B41FA5}">
                      <a16:colId xmlns:a16="http://schemas.microsoft.com/office/drawing/2014/main" xmlns="" val="759935963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 err="1">
                          <a:effectLst/>
                        </a:rPr>
                        <a:t>Sociolinguistica</a:t>
                      </a:r>
                      <a:r>
                        <a:rPr lang="pt-PT" sz="1000" u="none" strike="noStrike" dirty="0">
                          <a:effectLst/>
                        </a:rPr>
                        <a:t>: </a:t>
                      </a:r>
                      <a:r>
                        <a:rPr lang="pt-PT" sz="1000" u="none" strike="noStrike" dirty="0" err="1">
                          <a:effectLst/>
                        </a:rPr>
                        <a:t>European</a:t>
                      </a:r>
                      <a:r>
                        <a:rPr lang="pt-PT" sz="1000" u="none" strike="noStrike" dirty="0">
                          <a:effectLst/>
                        </a:rPr>
                        <a:t> </a:t>
                      </a:r>
                      <a:r>
                        <a:rPr lang="pt-PT" sz="1000" u="none" strike="noStrike" dirty="0" err="1">
                          <a:effectLst/>
                        </a:rPr>
                        <a:t>Journal</a:t>
                      </a:r>
                      <a:r>
                        <a:rPr lang="pt-PT" sz="1000" u="none" strike="noStrike" dirty="0">
                          <a:effectLst/>
                        </a:rPr>
                        <a:t> </a:t>
                      </a:r>
                      <a:r>
                        <a:rPr lang="pt-PT" sz="1000" u="none" strike="noStrike" dirty="0" err="1">
                          <a:effectLst/>
                        </a:rPr>
                        <a:t>of</a:t>
                      </a:r>
                      <a:r>
                        <a:rPr lang="pt-PT" sz="1000" u="none" strike="noStrike" dirty="0">
                          <a:effectLst/>
                        </a:rPr>
                        <a:t> </a:t>
                      </a:r>
                      <a:r>
                        <a:rPr lang="pt-PT" sz="1000" u="none" strike="noStrike" dirty="0" err="1">
                          <a:effectLst/>
                        </a:rPr>
                        <a:t>Sociolinguistics</a:t>
                      </a:r>
                      <a:endParaRPr lang="pt-PT" sz="1000" b="0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 err="1">
                          <a:effectLst/>
                        </a:rPr>
                        <a:t>Language</a:t>
                      </a:r>
                      <a:r>
                        <a:rPr lang="pt-PT" sz="1000" u="none" strike="noStrike" dirty="0">
                          <a:effectLst/>
                        </a:rPr>
                        <a:t> </a:t>
                      </a:r>
                      <a:r>
                        <a:rPr lang="pt-PT" sz="1000" u="none" strike="noStrike" dirty="0" err="1">
                          <a:effectLst/>
                        </a:rPr>
                        <a:t>Variation</a:t>
                      </a:r>
                      <a:r>
                        <a:rPr lang="pt-PT" sz="1000" u="none" strike="noStrike" dirty="0">
                          <a:effectLst/>
                        </a:rPr>
                        <a:t> </a:t>
                      </a:r>
                      <a:r>
                        <a:rPr lang="pt-PT" sz="1000" u="none" strike="noStrike" dirty="0" err="1">
                          <a:effectLst/>
                        </a:rPr>
                        <a:t>and</a:t>
                      </a:r>
                      <a:r>
                        <a:rPr lang="pt-PT" sz="1000" u="none" strike="noStrike" dirty="0">
                          <a:effectLst/>
                        </a:rPr>
                        <a:t> </a:t>
                      </a:r>
                      <a:r>
                        <a:rPr lang="pt-PT" sz="1000" u="none" strike="noStrike" dirty="0" err="1">
                          <a:effectLst/>
                        </a:rPr>
                        <a:t>Change</a:t>
                      </a:r>
                      <a:endParaRPr lang="pt-PT" sz="1000" b="0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The International Journal of Speech, Language and the Law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JAT: Journal of Audiovisual Translation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Jostrans</a:t>
                      </a:r>
                      <a:r>
                        <a:rPr lang="en-US" sz="1000" u="none" strike="noStrike" dirty="0">
                          <a:effectLst/>
                        </a:rPr>
                        <a:t>: Journal of </a:t>
                      </a:r>
                      <a:r>
                        <a:rPr lang="en-US" sz="1000" u="none" strike="noStrike" dirty="0" err="1">
                          <a:effectLst/>
                        </a:rPr>
                        <a:t>Specialised</a:t>
                      </a:r>
                      <a:r>
                        <a:rPr lang="en-US" sz="1000" u="none" strike="noStrike" dirty="0">
                          <a:effectLst/>
                        </a:rPr>
                        <a:t> Translation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 err="1">
                          <a:effectLst/>
                        </a:rPr>
                        <a:t>Translation</a:t>
                      </a:r>
                      <a:r>
                        <a:rPr lang="pt-PT" sz="1000" u="none" strike="noStrike" dirty="0">
                          <a:effectLst/>
                        </a:rPr>
                        <a:t> </a:t>
                      </a:r>
                      <a:r>
                        <a:rPr lang="pt-PT" sz="1000" u="none" strike="noStrike" dirty="0" err="1">
                          <a:effectLst/>
                        </a:rPr>
                        <a:t>Studies</a:t>
                      </a:r>
                      <a:endParaRPr lang="pt-PT" sz="1000" b="0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860477403"/>
                  </a:ext>
                </a:extLst>
              </a:tr>
              <a:tr h="609600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pt-PT" sz="1200" b="1" u="none" strike="noStrike" dirty="0" err="1">
                          <a:effectLst/>
                        </a:rPr>
                        <a:t>Communicational</a:t>
                      </a:r>
                      <a:r>
                        <a:rPr lang="pt-PT" sz="1200" b="1" u="none" strike="noStrike" dirty="0">
                          <a:effectLst/>
                        </a:rPr>
                        <a:t> </a:t>
                      </a:r>
                      <a:r>
                        <a:rPr lang="pt-PT" sz="1200" b="1" u="none" strike="noStrike" dirty="0" err="1">
                          <a:effectLst/>
                        </a:rPr>
                        <a:t>acessibility</a:t>
                      </a:r>
                      <a:endParaRPr lang="pt-PT" sz="12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vert="vert270" anchor="ctr"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for papers/ articles</a:t>
                      </a:r>
                      <a:endParaRPr lang="pt-P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100" u="none" strike="noStrike">
                          <a:effectLst/>
                        </a:rPr>
                        <a:t>lay summaries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2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155235273"/>
                  </a:ext>
                </a:extLst>
              </a:tr>
              <a:tr h="20193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100" u="none" strike="noStrike">
                          <a:effectLst/>
                        </a:rPr>
                        <a:t>text audio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2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729319969"/>
                  </a:ext>
                </a:extLst>
              </a:tr>
              <a:tr h="20193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100" u="none" strike="noStrike">
                          <a:effectLst/>
                        </a:rPr>
                        <a:t>text video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2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148848012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100" u="none" strike="noStrike">
                          <a:effectLst/>
                        </a:rPr>
                        <a:t>audiodescription for video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339918381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100" u="none" strike="noStrike">
                          <a:effectLst/>
                        </a:rPr>
                        <a:t>subtitling for video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459475533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100" u="none" strike="noStrike">
                          <a:effectLst/>
                        </a:rPr>
                        <a:t>text in easy language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043678707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100" u="none" strike="noStrike">
                          <a:effectLst/>
                        </a:rPr>
                        <a:t>text in plain language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827720818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100" u="none" strike="noStrike">
                          <a:effectLst/>
                        </a:rPr>
                        <a:t>sign language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91285790"/>
                  </a:ext>
                </a:extLst>
              </a:tr>
              <a:tr h="74041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others</a:t>
                      </a:r>
                      <a:endParaRPr lang="pt-P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100" u="none" strike="noStrike">
                          <a:effectLst/>
                        </a:rPr>
                        <a:t>consultants with functional diversity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 data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 data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 data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No, but intend to include them soon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029892336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Accessibility Statement</a:t>
                      </a:r>
                      <a:endParaRPr lang="pt-P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100" u="none" strike="noStrike">
                          <a:effectLst/>
                        </a:rPr>
                        <a:t> 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2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2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u="none" strike="noStrike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200" b="0" i="0" u="none" strike="noStrike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100" u="none" strike="noStrike">
                          <a:effectLst/>
                        </a:rPr>
                        <a:t>No</a:t>
                      </a:r>
                      <a:endParaRPr lang="pt-P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u="none" strike="noStrike" dirty="0" err="1">
                          <a:effectLst/>
                          <a:highlight>
                            <a:srgbClr val="C6EFCE"/>
                          </a:highlight>
                        </a:rPr>
                        <a:t>Yes</a:t>
                      </a:r>
                      <a:endParaRPr lang="pt-PT" sz="1200" b="0" i="0" u="none" strike="noStrike" dirty="0">
                        <a:solidFill>
                          <a:srgbClr val="006100"/>
                        </a:solidFill>
                        <a:effectLst/>
                        <a:highlight>
                          <a:srgbClr val="C6EF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386430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6593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B9AA7C6-5E5A-498E-A6DF-A943376E09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83EAB11A-76F7-48F4-9B4F-5BFDF4BF96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74D4C416-D5F4-4F6F-A6F1-87A21CD4FC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C6AC1C30-21C6-4BF6-93EE-B211D7A850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1E140AE-0ABF-47C8-BF32-7D2F0CF2BA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CBC4F608-B4B8-48C3-9572-C0F061B1CD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6A6BC2-61CC-0AB2-E6E3-CB6A63D2E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pt-PT" sz="4800"/>
              <a:t>Considerações finais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17CBE71-BFB1-033C-9F79-A4B672249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6558" y="818971"/>
            <a:ext cx="5226616" cy="5219422"/>
          </a:xfrm>
        </p:spPr>
        <p:txBody>
          <a:bodyPr anchor="ctr"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pt-PT" sz="2000" dirty="0"/>
              <a:t>É essencial maior consciencialização e investimento na acessibilidade digital e comunicativa:</a:t>
            </a:r>
          </a:p>
          <a:p>
            <a:pPr lvl="1">
              <a:lnSpc>
                <a:spcPct val="110000"/>
              </a:lnSpc>
            </a:pPr>
            <a:r>
              <a:rPr lang="pt-PT" sz="1600" dirty="0"/>
              <a:t>digital: maior enfoque nos parâmetros ‘percetível’, ‘operável’ e ‘robusto’ (3-4/6); pouca ênfase na comunicação acessível, não incluindo AD, LSE, ITLGP, LF, LS, …; nível de legibilidade na página ‘Sobre’ acima da média do índice </a:t>
            </a:r>
            <a:r>
              <a:rPr lang="en-US" sz="1600" u="none" strike="noStrike" dirty="0">
                <a:effectLst/>
              </a:rPr>
              <a:t>Flesch-Kincaid (6/6)</a:t>
            </a:r>
          </a:p>
          <a:p>
            <a:pPr lvl="1">
              <a:lnSpc>
                <a:spcPct val="110000"/>
              </a:lnSpc>
            </a:pPr>
            <a:r>
              <a:rPr lang="pt-PT" sz="1600" dirty="0"/>
              <a:t>comunicativa: praticamente a todos os níveis, com a exceção dos </a:t>
            </a:r>
            <a:r>
              <a:rPr lang="pt-PT" sz="1600" i="1" dirty="0" err="1"/>
              <a:t>lay</a:t>
            </a:r>
            <a:r>
              <a:rPr lang="pt-PT" sz="1600" i="1" dirty="0"/>
              <a:t> </a:t>
            </a:r>
            <a:r>
              <a:rPr lang="pt-PT" sz="1600" i="1" dirty="0" err="1"/>
              <a:t>summaries</a:t>
            </a:r>
            <a:r>
              <a:rPr lang="pt-PT" sz="1600" dirty="0"/>
              <a:t> (1/6) e das declarações de acessibilidade (5/6)</a:t>
            </a:r>
          </a:p>
          <a:p>
            <a:pPr>
              <a:lnSpc>
                <a:spcPct val="110000"/>
              </a:lnSpc>
            </a:pPr>
            <a:r>
              <a:rPr lang="pt-PT" sz="2000" b="1" dirty="0"/>
              <a:t>Trabalho futuro</a:t>
            </a:r>
            <a:r>
              <a:rPr lang="pt-PT" sz="2000" dirty="0"/>
              <a:t>: realização de entrevistas com responsáveis das revistas e/ou da área da acessibilidade; mapeamento das revistas acessíveis em Portugal (área das ciências sociais e humanas); introduzir estas preocupações no IPB</a:t>
            </a:r>
          </a:p>
        </p:txBody>
      </p:sp>
    </p:spTree>
    <p:extLst>
      <p:ext uri="{BB962C8B-B14F-4D97-AF65-F5344CB8AC3E}">
        <p14:creationId xmlns:p14="http://schemas.microsoft.com/office/powerpoint/2010/main" val="973210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825</Words>
  <Application>Microsoft Macintosh PowerPoint</Application>
  <PresentationFormat>Custom</PresentationFormat>
  <Paragraphs>272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Uma ciência mais acessível: um estudo exploratório em revistas científicas</vt:lpstr>
      <vt:lpstr>Sumário</vt:lpstr>
      <vt:lpstr>Acessibilidade em ciência</vt:lpstr>
      <vt:lpstr>Estudo de caso</vt:lpstr>
      <vt:lpstr>Metodologia 1</vt:lpstr>
      <vt:lpstr>Metodologia 2</vt:lpstr>
      <vt:lpstr>Discussão de resultados 1</vt:lpstr>
      <vt:lpstr>Discussão de resultados 2</vt:lpstr>
      <vt:lpstr>Considerações finais</vt:lpstr>
      <vt:lpstr>Muito obrigada!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Uma ciência mais acessível: um estudo exploratório em revistas científicas</dc:title>
  <dc:creator>Cultura para Todos</dc:creator>
  <cp:lastModifiedBy>. .</cp:lastModifiedBy>
  <cp:revision>20</cp:revision>
  <dcterms:created xsi:type="dcterms:W3CDTF">2024-05-02T11:11:25Z</dcterms:created>
  <dcterms:modified xsi:type="dcterms:W3CDTF">2024-05-08T19:42:21Z</dcterms:modified>
</cp:coreProperties>
</file>